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22"/>
  </p:notesMasterIdLst>
  <p:sldIdLst>
    <p:sldId id="337" r:id="rId3"/>
    <p:sldId id="341" r:id="rId4"/>
    <p:sldId id="392" r:id="rId5"/>
    <p:sldId id="401" r:id="rId6"/>
    <p:sldId id="348" r:id="rId7"/>
    <p:sldId id="1733" r:id="rId8"/>
    <p:sldId id="352" r:id="rId9"/>
    <p:sldId id="1732" r:id="rId10"/>
    <p:sldId id="402" r:id="rId11"/>
    <p:sldId id="1731" r:id="rId12"/>
    <p:sldId id="350" r:id="rId13"/>
    <p:sldId id="353" r:id="rId14"/>
    <p:sldId id="390" r:id="rId15"/>
    <p:sldId id="356" r:id="rId16"/>
    <p:sldId id="354" r:id="rId17"/>
    <p:sldId id="391" r:id="rId18"/>
    <p:sldId id="1734" r:id="rId19"/>
    <p:sldId id="403" r:id="rId20"/>
    <p:sldId id="40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337"/>
          </p14:sldIdLst>
        </p14:section>
        <p14:section name="目录页" id="{A1B3ACC7-B64F-4FC4-B0A5-24271E4B7AAB}">
          <p14:sldIdLst>
            <p14:sldId id="341"/>
          </p14:sldIdLst>
        </p14:section>
        <p14:section name="过渡页" id="{F9AEF331-3448-4878-8CC0-AE1763C71F23}">
          <p14:sldIdLst/>
        </p14:section>
        <p14:section name="二段内容页" id="{59600790-C83C-447A-9378-AD0D859D4947}">
          <p14:sldIdLst>
            <p14:sldId id="392"/>
            <p14:sldId id="401"/>
            <p14:sldId id="348"/>
            <p14:sldId id="1733"/>
          </p14:sldIdLst>
        </p14:section>
        <p14:section name="三段内容页" id="{8C676258-86C4-4AFE-9104-A88E00469D78}">
          <p14:sldIdLst>
            <p14:sldId id="352"/>
            <p14:sldId id="1732"/>
            <p14:sldId id="402"/>
            <p14:sldId id="1731"/>
            <p14:sldId id="350"/>
          </p14:sldIdLst>
        </p14:section>
        <p14:section name="四段内容页" id="{55B9FD77-DAF6-4649-8595-8B922BFA7B5F}">
          <p14:sldIdLst>
            <p14:sldId id="353"/>
            <p14:sldId id="390"/>
            <p14:sldId id="356"/>
          </p14:sldIdLst>
        </p14:section>
        <p14:section name="五段内容页" id="{8D74CFDC-2BA1-4FE8-8A0D-B1B65D2961AF}">
          <p14:sldIdLst>
            <p14:sldId id="354"/>
            <p14:sldId id="391"/>
            <p14:sldId id="1734"/>
          </p14:sldIdLst>
        </p14:section>
        <p14:section name="参考文献" id="{FD3FAFDF-B7B8-499F-B906-079D4D62FA9B}">
          <p14:sldIdLst>
            <p14:sldId id="403"/>
          </p14:sldIdLst>
        </p14:section>
        <p14:section name="尾页" id="{1BC6E771-80BB-4106-A6E8-692DCA0B9682}">
          <p14:sldIdLst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89" y="72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1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>
          <a:xfrm>
            <a:off x="0" y="-1905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0" y="-16167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7152145" y="1568183"/>
            <a:ext cx="4445688" cy="2429654"/>
            <a:chOff x="7152145" y="1472725"/>
            <a:chExt cx="4445688" cy="24296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164727" y="1472725"/>
              <a:ext cx="4433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融资租赁系统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454726"/>
              <a:ext cx="3634452" cy="126431"/>
              <a:chOff x="7238471" y="2176931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2176931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2240146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D038DC-EFEC-4FC8-9F18-0F402F6A52BD}"/>
                </a:ext>
              </a:extLst>
            </p:cNvPr>
            <p:cNvSpPr txBox="1"/>
            <p:nvPr/>
          </p:nvSpPr>
          <p:spPr>
            <a:xfrm>
              <a:off x="7161574" y="2106001"/>
              <a:ext cx="3808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软件项目管理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-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课程设计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97ECE8-640B-4DE4-B13B-C83F2017A11C}"/>
                </a:ext>
              </a:extLst>
            </p:cNvPr>
            <p:cNvSpPr txBox="1"/>
            <p:nvPr/>
          </p:nvSpPr>
          <p:spPr>
            <a:xfrm>
              <a:off x="7161574" y="2766349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答辩人：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刘红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1A5DE1-FD3B-457E-9732-33850B6C4505}"/>
                </a:ext>
              </a:extLst>
            </p:cNvPr>
            <p:cNvSpPr txBox="1"/>
            <p:nvPr/>
          </p:nvSpPr>
          <p:spPr>
            <a:xfrm>
              <a:off x="7152146" y="3149698"/>
              <a:ext cx="2106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项目团队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：第六组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A65A4-E64C-48B0-B923-E5DB170F3A70}"/>
                </a:ext>
              </a:extLst>
            </p:cNvPr>
            <p:cNvSpPr txBox="1"/>
            <p:nvPr/>
          </p:nvSpPr>
          <p:spPr>
            <a:xfrm>
              <a:off x="7152145" y="3533047"/>
              <a:ext cx="2783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时间：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2022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年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3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月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30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8892D29-72F1-4FE7-9F4E-E60AB6421734}"/>
              </a:ext>
            </a:extLst>
          </p:cNvPr>
          <p:cNvSpPr txBox="1"/>
          <p:nvPr/>
        </p:nvSpPr>
        <p:spPr>
          <a:xfrm>
            <a:off x="129155" y="4914774"/>
            <a:ext cx="202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2019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986C5D-8794-491B-B153-11E8ADDDBD9A}"/>
              </a:ext>
            </a:extLst>
          </p:cNvPr>
          <p:cNvSpPr txBox="1"/>
          <p:nvPr/>
        </p:nvSpPr>
        <p:spPr>
          <a:xfrm>
            <a:off x="109253" y="5931485"/>
            <a:ext cx="408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化学学院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E1D5908-BBBD-4E60-B90D-EBFE2A400170}"/>
              </a:ext>
            </a:extLst>
          </p:cNvPr>
          <p:cNvGrpSpPr/>
          <p:nvPr/>
        </p:nvGrpSpPr>
        <p:grpSpPr>
          <a:xfrm>
            <a:off x="7263510" y="1033819"/>
            <a:ext cx="1486951" cy="455398"/>
            <a:chOff x="4954881" y="1942452"/>
            <a:chExt cx="6214687" cy="1903328"/>
          </a:xfrm>
        </p:grpSpPr>
        <p:grpSp>
          <p:nvGrpSpPr>
            <p:cNvPr id="26" name="íślïdé">
              <a:extLst>
                <a:ext uri="{FF2B5EF4-FFF2-40B4-BE49-F238E27FC236}">
                  <a16:creationId xmlns:a16="http://schemas.microsoft.com/office/drawing/2014/main" id="{433271DA-24D6-43FD-BDEA-72B83794AEBF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solidFill>
              <a:schemeClr val="accent2"/>
            </a:solidFill>
          </p:grpSpPr>
          <p:sp>
            <p:nvSpPr>
              <p:cNvPr id="33" name="ïṡḻïḍê">
                <a:extLst>
                  <a:ext uri="{FF2B5EF4-FFF2-40B4-BE49-F238E27FC236}">
                    <a16:creationId xmlns:a16="http://schemas.microsoft.com/office/drawing/2014/main" id="{FD394C02-1C35-46B1-AEE1-DD5017808506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$lîḍè">
                <a:extLst>
                  <a:ext uri="{FF2B5EF4-FFF2-40B4-BE49-F238E27FC236}">
                    <a16:creationId xmlns:a16="http://schemas.microsoft.com/office/drawing/2014/main" id="{E83C8A90-83D6-4463-B20C-681088EF62A7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ļiḋé">
                <a:extLst>
                  <a:ext uri="{FF2B5EF4-FFF2-40B4-BE49-F238E27FC236}">
                    <a16:creationId xmlns:a16="http://schemas.microsoft.com/office/drawing/2014/main" id="{C1DAEA6E-9CEF-484C-8E22-989887FBACEE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ḍé">
                <a:extLst>
                  <a:ext uri="{FF2B5EF4-FFF2-40B4-BE49-F238E27FC236}">
                    <a16:creationId xmlns:a16="http://schemas.microsoft.com/office/drawing/2014/main" id="{5768FCBB-6E99-4E59-8398-DBE553A97B2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ïṩḻiďé">
                <a:extLst>
                  <a:ext uri="{FF2B5EF4-FFF2-40B4-BE49-F238E27FC236}">
                    <a16:creationId xmlns:a16="http://schemas.microsoft.com/office/drawing/2014/main" id="{31FF402B-F5BA-4DD7-9C75-4B675A9C71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ṣ1ïḓè">
                <a:extLst>
                  <a:ext uri="{FF2B5EF4-FFF2-40B4-BE49-F238E27FC236}">
                    <a16:creationId xmlns:a16="http://schemas.microsoft.com/office/drawing/2014/main" id="{DD17A2BE-A354-4AB0-8B2B-56CAA169BF9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sḻíḓê">
                <a:extLst>
                  <a:ext uri="{FF2B5EF4-FFF2-40B4-BE49-F238E27FC236}">
                    <a16:creationId xmlns:a16="http://schemas.microsoft.com/office/drawing/2014/main" id="{9E7F24DA-74EF-4147-9B47-3D350A7FB50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şḷîďè">
                <a:extLst>
                  <a:ext uri="{FF2B5EF4-FFF2-40B4-BE49-F238E27FC236}">
                    <a16:creationId xmlns:a16="http://schemas.microsoft.com/office/drawing/2014/main" id="{336ACA3D-8A13-4211-A82D-EF0D6FD66C3A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lïḋe">
                <a:extLst>
                  <a:ext uri="{FF2B5EF4-FFF2-40B4-BE49-F238E27FC236}">
                    <a16:creationId xmlns:a16="http://schemas.microsoft.com/office/drawing/2014/main" id="{DEF4F58A-42D6-4C54-92EB-314D10B23F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í$ḻíde">
                <a:extLst>
                  <a:ext uri="{FF2B5EF4-FFF2-40B4-BE49-F238E27FC236}">
                    <a16:creationId xmlns:a16="http://schemas.microsoft.com/office/drawing/2014/main" id="{9CC658CC-383E-4B7E-8490-93CEBC396B0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ïŝľîḑê">
                <a:extLst>
                  <a:ext uri="{FF2B5EF4-FFF2-40B4-BE49-F238E27FC236}">
                    <a16:creationId xmlns:a16="http://schemas.microsoft.com/office/drawing/2014/main" id="{D13109B1-38A4-4AFD-A868-E37F836B187D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šlíḑe">
                <a:extLst>
                  <a:ext uri="{FF2B5EF4-FFF2-40B4-BE49-F238E27FC236}">
                    <a16:creationId xmlns:a16="http://schemas.microsoft.com/office/drawing/2014/main" id="{FA563720-7FDF-4969-A031-2701CE6B507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ṩḻîḓè">
                <a:extLst>
                  <a:ext uri="{FF2B5EF4-FFF2-40B4-BE49-F238E27FC236}">
                    <a16:creationId xmlns:a16="http://schemas.microsoft.com/office/drawing/2014/main" id="{37FF8146-2A18-4268-B1FA-A1CD429C243F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ïsļîḑè">
                <a:extLst>
                  <a:ext uri="{FF2B5EF4-FFF2-40B4-BE49-F238E27FC236}">
                    <a16:creationId xmlns:a16="http://schemas.microsoft.com/office/drawing/2014/main" id="{6FC0E0D5-1C53-4AD4-B656-E387944CEB97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íšľïḋé">
              <a:extLst>
                <a:ext uri="{FF2B5EF4-FFF2-40B4-BE49-F238E27FC236}">
                  <a16:creationId xmlns:a16="http://schemas.microsoft.com/office/drawing/2014/main" id="{3CC4D59C-129E-4085-857D-903C327B10F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8" name="í$ļîdé">
              <a:extLst>
                <a:ext uri="{FF2B5EF4-FFF2-40B4-BE49-F238E27FC236}">
                  <a16:creationId xmlns:a16="http://schemas.microsoft.com/office/drawing/2014/main" id="{873937A0-8DB3-4C4D-940C-B7324C4217EC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29" name="ís1ïḋe">
                <a:extLst>
                  <a:ext uri="{FF2B5EF4-FFF2-40B4-BE49-F238E27FC236}">
                    <a16:creationId xmlns:a16="http://schemas.microsoft.com/office/drawing/2014/main" id="{BE9BE5E3-68F6-442E-BE97-0743D3CA960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ślïḍê">
                <a:extLst>
                  <a:ext uri="{FF2B5EF4-FFF2-40B4-BE49-F238E27FC236}">
                    <a16:creationId xmlns:a16="http://schemas.microsoft.com/office/drawing/2014/main" id="{7FC10BE2-E4A0-4799-BA47-E15CE67073A3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śḷiḍê">
                <a:extLst>
                  <a:ext uri="{FF2B5EF4-FFF2-40B4-BE49-F238E27FC236}">
                    <a16:creationId xmlns:a16="http://schemas.microsoft.com/office/drawing/2014/main" id="{D695CFBA-7287-42D1-B23D-9B3FEFD1C93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ṧľíḑe">
                <a:extLst>
                  <a:ext uri="{FF2B5EF4-FFF2-40B4-BE49-F238E27FC236}">
                    <a16:creationId xmlns:a16="http://schemas.microsoft.com/office/drawing/2014/main" id="{BEBA00F8-FCC9-4505-B524-BF0B0419ABF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4"/>
    </mc:Choice>
    <mc:Fallback xmlns="">
      <p:transition spd="slow" advTm="61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230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73100" y="1130301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职员功能需求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AD787-737B-426F-B320-7F1DFEDBF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8" y="2107362"/>
            <a:ext cx="5820343" cy="3753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29832-E773-4327-9B6F-10952108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15" y="2159456"/>
            <a:ext cx="5098085" cy="2291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38652B-C77C-4CBC-BB0D-8E99FB5F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515" y="4559565"/>
            <a:ext cx="5067340" cy="12835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413B218-083C-4F14-AEDC-8B2A0ACB297D}"/>
              </a:ext>
            </a:extLst>
          </p:cNvPr>
          <p:cNvSpPr/>
          <p:nvPr/>
        </p:nvSpPr>
        <p:spPr>
          <a:xfrm>
            <a:off x="1577354" y="1196002"/>
            <a:ext cx="9790086" cy="2488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0C7633D-59A6-4FC9-893A-FF36E22600B0}"/>
              </a:ext>
            </a:extLst>
          </p:cNvPr>
          <p:cNvCxnSpPr>
            <a:cxnSpLocks/>
          </p:cNvCxnSpPr>
          <p:nvPr/>
        </p:nvCxnSpPr>
        <p:spPr>
          <a:xfrm>
            <a:off x="1587197" y="2007172"/>
            <a:ext cx="9741772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1F4A9A-58AA-4A5C-9C34-FD7C186ADDE8}"/>
              </a:ext>
            </a:extLst>
          </p:cNvPr>
          <p:cNvSpPr txBox="1"/>
          <p:nvPr/>
        </p:nvSpPr>
        <p:spPr>
          <a:xfrm>
            <a:off x="1577354" y="1532012"/>
            <a:ext cx="9787794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对于职员，本系统主要提供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电子化业务处理服务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4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87"/>
    </mc:Choice>
    <mc:Fallback xmlns="">
      <p:transition spd="slow" advTm="212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230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42644" y="1130299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承租人功能需求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A54313-6537-4F7F-B9BC-9746F2EA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9" y="2158090"/>
            <a:ext cx="2728753" cy="37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5468B2-5390-4E91-9BC7-799B10A89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025" y="2366979"/>
            <a:ext cx="7952006" cy="33607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D1FE53-C61E-4987-8702-A8326594E15C}"/>
              </a:ext>
            </a:extLst>
          </p:cNvPr>
          <p:cNvSpPr/>
          <p:nvPr/>
        </p:nvSpPr>
        <p:spPr>
          <a:xfrm>
            <a:off x="1577354" y="1196002"/>
            <a:ext cx="9790086" cy="2488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E4F51D-00AD-4865-AB70-726C89D267E0}"/>
              </a:ext>
            </a:extLst>
          </p:cNvPr>
          <p:cNvCxnSpPr>
            <a:cxnSpLocks/>
          </p:cNvCxnSpPr>
          <p:nvPr/>
        </p:nvCxnSpPr>
        <p:spPr>
          <a:xfrm>
            <a:off x="1587197" y="2060435"/>
            <a:ext cx="9741772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947E4E4-3438-42A0-B13D-EFE58AEFC448}"/>
              </a:ext>
            </a:extLst>
          </p:cNvPr>
          <p:cNvSpPr txBox="1"/>
          <p:nvPr/>
        </p:nvSpPr>
        <p:spPr>
          <a:xfrm>
            <a:off x="1577354" y="1537834"/>
            <a:ext cx="9787794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对于承租人，本系统主要提供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项目信息查询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个人信息维护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项目缴租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三大功能。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3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5"/>
    </mc:Choice>
    <mc:Fallback xmlns="">
      <p:transition spd="slow" advTm="2635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4953167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非功能需求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EFA3C4-95CE-4BBA-8ACE-919484A71E69}"/>
              </a:ext>
            </a:extLst>
          </p:cNvPr>
          <p:cNvSpPr txBox="1"/>
          <p:nvPr/>
        </p:nvSpPr>
        <p:spPr>
          <a:xfrm>
            <a:off x="4460401" y="4500328"/>
            <a:ext cx="35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Non-functional Requirements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"/>
    </mc:Choice>
    <mc:Fallback xmlns="">
      <p:transition spd="slow" advTm="20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754392E-D8B4-4D13-AA8A-8305E2B12E87}"/>
              </a:ext>
            </a:extLst>
          </p:cNvPr>
          <p:cNvGrpSpPr/>
          <p:nvPr/>
        </p:nvGrpSpPr>
        <p:grpSpPr>
          <a:xfrm>
            <a:off x="551368" y="1416600"/>
            <a:ext cx="11399838" cy="4359522"/>
            <a:chOff x="576768" y="1380291"/>
            <a:chExt cx="11399838" cy="435952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9914DD2-D2CC-4B21-9E25-6A511653F749}"/>
                </a:ext>
              </a:extLst>
            </p:cNvPr>
            <p:cNvSpPr/>
            <p:nvPr/>
          </p:nvSpPr>
          <p:spPr>
            <a:xfrm>
              <a:off x="5365429" y="1380291"/>
              <a:ext cx="1461142" cy="1461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BE00DEB-079B-4952-B6A7-758D7AEB6277}"/>
                </a:ext>
              </a:extLst>
            </p:cNvPr>
            <p:cNvSpPr/>
            <p:nvPr/>
          </p:nvSpPr>
          <p:spPr>
            <a:xfrm>
              <a:off x="2726370" y="2841433"/>
              <a:ext cx="6739257" cy="871302"/>
            </a:xfrm>
            <a:custGeom>
              <a:avLst/>
              <a:gdLst>
                <a:gd name="connsiteX0" fmla="*/ 0 w 7757652"/>
                <a:gd name="connsiteY0" fmla="*/ 29496 h 1002926"/>
                <a:gd name="connsiteX1" fmla="*/ 3893574 w 7757652"/>
                <a:gd name="connsiteY1" fmla="*/ 1002890 h 1002926"/>
                <a:gd name="connsiteX2" fmla="*/ 7757652 w 7757652"/>
                <a:gd name="connsiteY2" fmla="*/ 0 h 1002926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7652" h="1002968">
                  <a:moveTo>
                    <a:pt x="0" y="29496"/>
                  </a:moveTo>
                  <a:cubicBezTo>
                    <a:pt x="1182329" y="784122"/>
                    <a:pt x="2600632" y="1007806"/>
                    <a:pt x="3893574" y="1002890"/>
                  </a:cubicBezTo>
                  <a:cubicBezTo>
                    <a:pt x="5186516" y="997974"/>
                    <a:pt x="7172633" y="516193"/>
                    <a:pt x="7757652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FA055D-9558-4266-8885-269E6803D2D3}"/>
                </a:ext>
              </a:extLst>
            </p:cNvPr>
            <p:cNvSpPr/>
            <p:nvPr/>
          </p:nvSpPr>
          <p:spPr>
            <a:xfrm>
              <a:off x="2252820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308CFA7-7381-4219-A3E9-064004E1FE7E}"/>
                </a:ext>
              </a:extLst>
            </p:cNvPr>
            <p:cNvSpPr/>
            <p:nvPr/>
          </p:nvSpPr>
          <p:spPr>
            <a:xfrm>
              <a:off x="8944389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5DA968D-9365-42D5-A04D-75BFB7E63AA9}"/>
                </a:ext>
              </a:extLst>
            </p:cNvPr>
            <p:cNvSpPr/>
            <p:nvPr/>
          </p:nvSpPr>
          <p:spPr>
            <a:xfrm>
              <a:off x="3791763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02AFD06-DE23-4573-BB28-90458DE1390A}"/>
                </a:ext>
              </a:extLst>
            </p:cNvPr>
            <p:cNvSpPr/>
            <p:nvPr/>
          </p:nvSpPr>
          <p:spPr>
            <a:xfrm>
              <a:off x="5638800" y="325553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62180AA-D0A0-46F1-90E6-2339B2F9EDE2}"/>
                </a:ext>
              </a:extLst>
            </p:cNvPr>
            <p:cNvSpPr/>
            <p:nvPr/>
          </p:nvSpPr>
          <p:spPr>
            <a:xfrm>
              <a:off x="7405446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D799137-A73E-4049-8FA6-007C996591B2}"/>
                </a:ext>
              </a:extLst>
            </p:cNvPr>
            <p:cNvSpPr txBox="1"/>
            <p:nvPr/>
          </p:nvSpPr>
          <p:spPr>
            <a:xfrm>
              <a:off x="4904522" y="1695363"/>
              <a:ext cx="2382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融资租赁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2C50DBB-DB90-450D-BF2C-CDE65AAF4435}"/>
                </a:ext>
              </a:extLst>
            </p:cNvPr>
            <p:cNvSpPr txBox="1"/>
            <p:nvPr/>
          </p:nvSpPr>
          <p:spPr>
            <a:xfrm>
              <a:off x="576768" y="2544338"/>
              <a:ext cx="162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性能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90EB18-D642-4BFF-81B3-5969C87EF47A}"/>
                </a:ext>
              </a:extLst>
            </p:cNvPr>
            <p:cNvSpPr txBox="1"/>
            <p:nvPr/>
          </p:nvSpPr>
          <p:spPr>
            <a:xfrm>
              <a:off x="598163" y="2885920"/>
              <a:ext cx="1975932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关键功能响应时间</a:t>
              </a:r>
              <a:r>
                <a:rPr lang="en-US" altLang="zh-CN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&lt;2s</a:t>
              </a: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D94DDCF5-A370-48E5-B8D1-96650DE3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6333" y="3197056"/>
              <a:ext cx="586743" cy="586743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D82DFEE-75C1-40CF-9AE5-D84C2639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6437" y="2529928"/>
              <a:ext cx="602178" cy="602178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9DA06EEA-5F5F-4A62-98C8-AF7B26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826" y="3367664"/>
              <a:ext cx="690348" cy="680146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CFC07F66-BCCE-413F-B238-A1BD9B23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7719" y="3235225"/>
              <a:ext cx="522697" cy="522697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93C66AA1-B9CA-40AD-A2DD-98FFFDA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11927" y="2543416"/>
              <a:ext cx="579325" cy="57932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6595F87-01D1-4832-AEA7-8FBD426F5004}"/>
                </a:ext>
              </a:extLst>
            </p:cNvPr>
            <p:cNvSpPr txBox="1"/>
            <p:nvPr/>
          </p:nvSpPr>
          <p:spPr>
            <a:xfrm>
              <a:off x="2538239" y="3966946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安全性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CEB91E-9412-4F67-B27D-76C681AF0A1C}"/>
                </a:ext>
              </a:extLst>
            </p:cNvPr>
            <p:cNvSpPr txBox="1"/>
            <p:nvPr/>
          </p:nvSpPr>
          <p:spPr>
            <a:xfrm>
              <a:off x="5271927" y="4282064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可靠性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D12B5A4-2830-43A4-A757-BC269C2929AA}"/>
                </a:ext>
              </a:extLst>
            </p:cNvPr>
            <p:cNvSpPr txBox="1"/>
            <p:nvPr/>
          </p:nvSpPr>
          <p:spPr>
            <a:xfrm>
              <a:off x="8086759" y="3967591"/>
              <a:ext cx="177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易用性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645C3F-3D68-4057-A5B4-24C1200B05F1}"/>
                </a:ext>
              </a:extLst>
            </p:cNvPr>
            <p:cNvSpPr txBox="1"/>
            <p:nvPr/>
          </p:nvSpPr>
          <p:spPr>
            <a:xfrm>
              <a:off x="9907800" y="2542828"/>
              <a:ext cx="175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05.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 可修改性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FADF30-7B38-44E2-81CE-0AC3FC574C4D}"/>
                </a:ext>
              </a:extLst>
            </p:cNvPr>
            <p:cNvSpPr txBox="1"/>
            <p:nvPr/>
          </p:nvSpPr>
          <p:spPr>
            <a:xfrm>
              <a:off x="2538239" y="4398292"/>
              <a:ext cx="1972435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网络传输安全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数据存储安全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数据加密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权限管理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CA2D34B-D7DC-4818-9E68-80AA7B650AAC}"/>
                </a:ext>
              </a:extLst>
            </p:cNvPr>
            <p:cNvSpPr txBox="1"/>
            <p:nvPr/>
          </p:nvSpPr>
          <p:spPr>
            <a:xfrm>
              <a:off x="5272108" y="4617139"/>
              <a:ext cx="2133338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失效率</a:t>
              </a:r>
              <a:r>
                <a:rPr lang="en-US" altLang="zh-CN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&lt;0.1%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D47EC16-1474-4A36-9625-B909A47A6EBE}"/>
                </a:ext>
              </a:extLst>
            </p:cNvPr>
            <p:cNvSpPr txBox="1"/>
            <p:nvPr/>
          </p:nvSpPr>
          <p:spPr>
            <a:xfrm>
              <a:off x="8088897" y="4312061"/>
              <a:ext cx="2435169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三大准则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交互与界面设计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根据用户反馈进行优化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CCA48D4-0050-4111-934E-EF2575B7A3F3}"/>
                </a:ext>
              </a:extLst>
            </p:cNvPr>
            <p:cNvSpPr txBox="1"/>
            <p:nvPr/>
          </p:nvSpPr>
          <p:spPr>
            <a:xfrm>
              <a:off x="9931551" y="2885920"/>
              <a:ext cx="2045055" cy="1327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工作流变更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接口管理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封装、内聚、抽象公共服务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487701-DC6E-4D71-9072-18649ED5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9750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8"/>
    </mc:Choice>
    <mc:Fallback xmlns="">
      <p:transition spd="slow" advTm="4981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2EDDF54-DDA9-443A-A91D-720A8B7F6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软件约束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D10036-B536-4FC1-8BE0-998DAB464CFD}"/>
              </a:ext>
            </a:extLst>
          </p:cNvPr>
          <p:cNvSpPr/>
          <p:nvPr/>
        </p:nvSpPr>
        <p:spPr>
          <a:xfrm>
            <a:off x="1587197" y="1675701"/>
            <a:ext cx="8341584" cy="3899476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14A18A-C2A0-495D-BDF7-7067140192EC}"/>
              </a:ext>
            </a:extLst>
          </p:cNvPr>
          <p:cNvSpPr/>
          <p:nvPr/>
        </p:nvSpPr>
        <p:spPr>
          <a:xfrm>
            <a:off x="1587197" y="1453993"/>
            <a:ext cx="8334644" cy="41913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659182-C2CE-4512-A7CD-B9030A64896E}"/>
              </a:ext>
            </a:extLst>
          </p:cNvPr>
          <p:cNvCxnSpPr>
            <a:cxnSpLocks/>
          </p:cNvCxnSpPr>
          <p:nvPr/>
        </p:nvCxnSpPr>
        <p:spPr>
          <a:xfrm>
            <a:off x="1596088" y="5575177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853A83-8767-43B2-B4F7-7AB60C37362C}"/>
              </a:ext>
            </a:extLst>
          </p:cNvPr>
          <p:cNvSpPr txBox="1"/>
          <p:nvPr/>
        </p:nvSpPr>
        <p:spPr>
          <a:xfrm>
            <a:off x="1596088" y="1993037"/>
            <a:ext cx="8332693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遵循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JavaEE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等业界主流标准。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Spring MVC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具有良好的可扩展性和集成性，采用面向服务的体系结构（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service-oriented-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architecture,SOA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）和组件开发技术，可灵活地实现子系统和组件的升级，以及后期与第三方征信系统、银行系统等平台的数据交互。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具有可管理和可维护性，可对业务规则、流程控制模式等进行方便的维护和管理。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具有安全性和可靠性，采用完善的安全保密机制保障系统和数据的安全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技术架构：基于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spring boot 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架构，部署结构为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C/S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服务器：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宝塔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面板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Qotn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--CentOS 7.9 64bit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1600" spc="13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0"/>
    </mc:Choice>
    <mc:Fallback xmlns="">
      <p:transition spd="slow" advTm="137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C36E31-62FB-4E66-AB0B-97F3A483965E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4F41FB-FD52-4B3B-803D-867C69CF808A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6E0FC-251C-42F4-B14F-3364513E752B}"/>
              </a:ext>
            </a:extLst>
          </p:cNvPr>
          <p:cNvSpPr txBox="1"/>
          <p:nvPr/>
        </p:nvSpPr>
        <p:spPr>
          <a:xfrm>
            <a:off x="5000626" y="3995725"/>
            <a:ext cx="22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进度与分工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DE1E67-0A44-4F48-B58A-63923854CCBE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80BB555-8DA7-41E7-B6BF-9AF426A8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4420B98D-79B9-44BC-9574-9C0C5085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CCF86C-B1C8-4B7A-B06E-AD3EF7041501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"/>
    </mc:Choice>
    <mc:Fallback xmlns="">
      <p:transition spd="slow" advTm="6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989E86E-6A2B-4BD7-8800-61A7B75DBEA5}"/>
              </a:ext>
            </a:extLst>
          </p:cNvPr>
          <p:cNvCxnSpPr>
            <a:cxnSpLocks/>
          </p:cNvCxnSpPr>
          <p:nvPr/>
        </p:nvCxnSpPr>
        <p:spPr>
          <a:xfrm>
            <a:off x="2636418" y="4350020"/>
            <a:ext cx="6960101" cy="941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6AB4B44-26C7-4AF4-B84E-A25793F157B5}"/>
              </a:ext>
            </a:extLst>
          </p:cNvPr>
          <p:cNvSpPr/>
          <p:nvPr/>
        </p:nvSpPr>
        <p:spPr>
          <a:xfrm flipH="1" flipV="1">
            <a:off x="2607129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C3F0B7E-5ADD-4281-A147-32B6FE18AE31}"/>
              </a:ext>
            </a:extLst>
          </p:cNvPr>
          <p:cNvSpPr/>
          <p:nvPr/>
        </p:nvSpPr>
        <p:spPr>
          <a:xfrm flipH="1" flipV="1">
            <a:off x="4576606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7B5B5DD-15A2-4A4D-B343-1E953916CBFD}"/>
              </a:ext>
            </a:extLst>
          </p:cNvPr>
          <p:cNvSpPr/>
          <p:nvPr/>
        </p:nvSpPr>
        <p:spPr>
          <a:xfrm flipH="1" flipV="1">
            <a:off x="6546083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5293DF-E520-4B8F-BCC1-D03B86818453}"/>
              </a:ext>
            </a:extLst>
          </p:cNvPr>
          <p:cNvSpPr/>
          <p:nvPr/>
        </p:nvSpPr>
        <p:spPr>
          <a:xfrm flipH="1" flipV="1">
            <a:off x="8515560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2D33D-8402-4999-AB10-FECFA12D1708}"/>
              </a:ext>
            </a:extLst>
          </p:cNvPr>
          <p:cNvSpPr txBox="1"/>
          <p:nvPr/>
        </p:nvSpPr>
        <p:spPr>
          <a:xfrm>
            <a:off x="2422482" y="3887689"/>
            <a:ext cx="12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3.20-4.20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5457F-A87E-4AF5-B1CA-8C8C1B591335}"/>
              </a:ext>
            </a:extLst>
          </p:cNvPr>
          <p:cNvSpPr txBox="1"/>
          <p:nvPr/>
        </p:nvSpPr>
        <p:spPr>
          <a:xfrm>
            <a:off x="3943470" y="4815642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开发阶段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A54108-8058-4E94-9C71-86A46F4981B7}"/>
              </a:ext>
            </a:extLst>
          </p:cNvPr>
          <p:cNvCxnSpPr>
            <a:cxnSpLocks/>
          </p:cNvCxnSpPr>
          <p:nvPr/>
        </p:nvCxnSpPr>
        <p:spPr>
          <a:xfrm>
            <a:off x="4283869" y="5312630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8EB6EB0-168A-4A8B-9667-294954B6DE58}"/>
              </a:ext>
            </a:extLst>
          </p:cNvPr>
          <p:cNvSpPr/>
          <p:nvPr/>
        </p:nvSpPr>
        <p:spPr>
          <a:xfrm>
            <a:off x="3883354" y="4805391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06E4C5-922D-4C3B-A0B7-36E7A569E0EA}"/>
              </a:ext>
            </a:extLst>
          </p:cNvPr>
          <p:cNvSpPr txBox="1"/>
          <p:nvPr/>
        </p:nvSpPr>
        <p:spPr>
          <a:xfrm>
            <a:off x="4403831" y="4416305"/>
            <a:ext cx="127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4.21-5.25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C48DAF-45AB-436A-A199-612FC234EA42}"/>
              </a:ext>
            </a:extLst>
          </p:cNvPr>
          <p:cNvSpPr txBox="1"/>
          <p:nvPr/>
        </p:nvSpPr>
        <p:spPr>
          <a:xfrm>
            <a:off x="6401858" y="3876071"/>
            <a:ext cx="1243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5.26-6.08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59CD7-1B7E-4A53-8657-3B27CC689A1A}"/>
              </a:ext>
            </a:extLst>
          </p:cNvPr>
          <p:cNvSpPr txBox="1"/>
          <p:nvPr/>
        </p:nvSpPr>
        <p:spPr>
          <a:xfrm>
            <a:off x="7916443" y="4815642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可能阶段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8688E15-E63C-4786-9215-D4D350D1CADB}"/>
              </a:ext>
            </a:extLst>
          </p:cNvPr>
          <p:cNvCxnSpPr>
            <a:cxnSpLocks/>
          </p:cNvCxnSpPr>
          <p:nvPr/>
        </p:nvCxnSpPr>
        <p:spPr>
          <a:xfrm>
            <a:off x="8256548" y="5312635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F1CC5071-818C-4D7F-9B98-9273100D5BFB}"/>
              </a:ext>
            </a:extLst>
          </p:cNvPr>
          <p:cNvSpPr/>
          <p:nvPr/>
        </p:nvSpPr>
        <p:spPr>
          <a:xfrm>
            <a:off x="7812446" y="4803489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514C4342-6447-47F8-8C43-81278BE5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219" y="4873384"/>
            <a:ext cx="387111" cy="37922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2FCC446-2456-4803-8084-492D51D32C33}"/>
              </a:ext>
            </a:extLst>
          </p:cNvPr>
          <p:cNvSpPr txBox="1"/>
          <p:nvPr/>
        </p:nvSpPr>
        <p:spPr>
          <a:xfrm>
            <a:off x="8365701" y="4421730"/>
            <a:ext cx="104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maybe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pic>
        <p:nvPicPr>
          <p:cNvPr id="61" name="图形 60">
            <a:extLst>
              <a:ext uri="{FF2B5EF4-FFF2-40B4-BE49-F238E27FC236}">
                <a16:creationId xmlns:a16="http://schemas.microsoft.com/office/drawing/2014/main" id="{75BD62B3-B57F-4A87-8712-8C331D28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9197" y="4849120"/>
            <a:ext cx="462517" cy="4556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0ABDC6-AD58-48B4-B51E-89C3317A9268}"/>
              </a:ext>
            </a:extLst>
          </p:cNvPr>
          <p:cNvSpPr txBox="1"/>
          <p:nvPr/>
        </p:nvSpPr>
        <p:spPr>
          <a:xfrm>
            <a:off x="5893134" y="2448378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测试阶段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DB23CC-3A75-447F-B899-85EA3E9B3C44}"/>
              </a:ext>
            </a:extLst>
          </p:cNvPr>
          <p:cNvCxnSpPr>
            <a:cxnSpLocks/>
          </p:cNvCxnSpPr>
          <p:nvPr/>
        </p:nvCxnSpPr>
        <p:spPr>
          <a:xfrm>
            <a:off x="6242022" y="2942331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059E82F-3C29-4DE8-9262-91229C3C72D4}"/>
              </a:ext>
            </a:extLst>
          </p:cNvPr>
          <p:cNvSpPr txBox="1"/>
          <p:nvPr/>
        </p:nvSpPr>
        <p:spPr>
          <a:xfrm>
            <a:off x="1916769" y="2438439"/>
            <a:ext cx="169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设计阶段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63C805-2B40-40C5-9B4A-D49C37D08E08}"/>
              </a:ext>
            </a:extLst>
          </p:cNvPr>
          <p:cNvCxnSpPr>
            <a:cxnSpLocks/>
          </p:cNvCxnSpPr>
          <p:nvPr/>
        </p:nvCxnSpPr>
        <p:spPr>
          <a:xfrm>
            <a:off x="2091693" y="2942331"/>
            <a:ext cx="671623" cy="13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10D92D73-71D6-461D-BBAC-6E7B56ECD682}"/>
              </a:ext>
            </a:extLst>
          </p:cNvPr>
          <p:cNvSpPr/>
          <p:nvPr/>
        </p:nvSpPr>
        <p:spPr>
          <a:xfrm>
            <a:off x="1595110" y="2468124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E8B846-549A-4154-BED1-34F223B4C2AA}"/>
              </a:ext>
            </a:extLst>
          </p:cNvPr>
          <p:cNvSpPr/>
          <p:nvPr/>
        </p:nvSpPr>
        <p:spPr>
          <a:xfrm>
            <a:off x="5811237" y="2469306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0" name="图形 59">
            <a:extLst>
              <a:ext uri="{FF2B5EF4-FFF2-40B4-BE49-F238E27FC236}">
                <a16:creationId xmlns:a16="http://schemas.microsoft.com/office/drawing/2014/main" id="{3A8511D5-8127-485A-BE94-23876EF38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8739" y="2550484"/>
            <a:ext cx="352694" cy="352694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A9913EEF-6DF5-4F0E-A55A-E25FE32B6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4363" y="2538357"/>
            <a:ext cx="358899" cy="35889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EACF6DC-6F46-4E39-99AF-76178B927514}"/>
              </a:ext>
            </a:extLst>
          </p:cNvPr>
          <p:cNvSpPr txBox="1"/>
          <p:nvPr/>
        </p:nvSpPr>
        <p:spPr>
          <a:xfrm>
            <a:off x="1862749" y="2962325"/>
            <a:ext cx="1719662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需求分析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原型设计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架构设计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536E91F-7C9E-4D2C-A932-4314E444E97F}"/>
              </a:ext>
            </a:extLst>
          </p:cNvPr>
          <p:cNvSpPr txBox="1"/>
          <p:nvPr/>
        </p:nvSpPr>
        <p:spPr>
          <a:xfrm>
            <a:off x="6066880" y="2928690"/>
            <a:ext cx="183330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单元测试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集成测试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项目部署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E8E909A-1E4F-4B47-9CBC-064333B6EECD}"/>
              </a:ext>
            </a:extLst>
          </p:cNvPr>
          <p:cNvSpPr txBox="1"/>
          <p:nvPr/>
        </p:nvSpPr>
        <p:spPr>
          <a:xfrm>
            <a:off x="4136502" y="5320394"/>
            <a:ext cx="187213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新增功能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性能优化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安全性优化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1039F2C-7AEC-4046-8A8A-9C6B3D53DB80}"/>
              </a:ext>
            </a:extLst>
          </p:cNvPr>
          <p:cNvSpPr txBox="1"/>
          <p:nvPr/>
        </p:nvSpPr>
        <p:spPr>
          <a:xfrm>
            <a:off x="8064554" y="5309652"/>
            <a:ext cx="1872140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项目复盘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迭代优化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FF6BB88A-EF13-4551-9518-7246F255E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5110" y="325401"/>
            <a:ext cx="3944854" cy="530225"/>
          </a:xfrm>
        </p:spPr>
        <p:txBody>
          <a:bodyPr/>
          <a:lstStyle/>
          <a:p>
            <a:r>
              <a:rPr lang="zh-CN" altLang="en-US" dirty="0"/>
              <a:t>项目进度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24DE52-8B5E-4FAF-88AD-0B7DF8A0BC51}"/>
              </a:ext>
            </a:extLst>
          </p:cNvPr>
          <p:cNvSpPr/>
          <p:nvPr/>
        </p:nvSpPr>
        <p:spPr>
          <a:xfrm>
            <a:off x="1595110" y="1417711"/>
            <a:ext cx="8341584" cy="748725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7437468-C0B6-4934-A4BD-24A7A8E798FE}"/>
              </a:ext>
            </a:extLst>
          </p:cNvPr>
          <p:cNvSpPr/>
          <p:nvPr/>
        </p:nvSpPr>
        <p:spPr>
          <a:xfrm>
            <a:off x="1595110" y="1196002"/>
            <a:ext cx="8334644" cy="21650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7070523-A11D-403E-86C1-DB3CA8CF6A09}"/>
              </a:ext>
            </a:extLst>
          </p:cNvPr>
          <p:cNvCxnSpPr>
            <a:cxnSpLocks/>
          </p:cNvCxnSpPr>
          <p:nvPr/>
        </p:nvCxnSpPr>
        <p:spPr>
          <a:xfrm>
            <a:off x="1595110" y="2192866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7F39CF6-67C2-4928-BA5E-10D59E4E325E}"/>
              </a:ext>
            </a:extLst>
          </p:cNvPr>
          <p:cNvSpPr txBox="1"/>
          <p:nvPr/>
        </p:nvSpPr>
        <p:spPr>
          <a:xfrm>
            <a:off x="1595110" y="1430776"/>
            <a:ext cx="8332693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项目周期：</a:t>
            </a:r>
            <a:r>
              <a:rPr kumimoji="0" lang="en-US" altLang="zh-CN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3.20-6.10</a:t>
            </a: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，分为四个阶段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文档：根据实际分工共同撰写，需求规约与测试计划并行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452304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3765100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项目分工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16920" y="1590675"/>
            <a:ext cx="10852103" cy="4486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994476" y="1495423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634797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322001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054" y="1585098"/>
            <a:ext cx="572652" cy="57265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5507" y="1575572"/>
            <a:ext cx="489905" cy="489905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113" y="1559357"/>
            <a:ext cx="531636" cy="53163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2952185" y="2861847"/>
            <a:ext cx="2795738" cy="1953647"/>
            <a:chOff x="3677913" y="2073973"/>
            <a:chExt cx="1881111" cy="85425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174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刘 红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77913" y="2290167"/>
              <a:ext cx="1881111" cy="63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项目经理，负责项目统筹规划；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需求分析员，负责竞品调研和需求分析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开发员，负责数据安全模块的开发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256467" y="2238672"/>
            <a:ext cx="158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成员分工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5816681" y="2842025"/>
            <a:ext cx="2554650" cy="1677017"/>
            <a:chOff x="3649629" y="2074571"/>
            <a:chExt cx="1981063" cy="592268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4142538" y="2074571"/>
              <a:ext cx="807555" cy="1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廖思佳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49629" y="2253791"/>
              <a:ext cx="1981063" cy="41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设计员，负责系统交互设计、界面设计</a:t>
              </a:r>
              <a:endParaRPr lang="en-US" altLang="zh-CN" sz="1400" dirty="0">
                <a:effectLst/>
                <a:latin typeface="+mn-ea"/>
              </a:endParaRPr>
            </a:p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开发员，负责人脸</a:t>
              </a:r>
              <a:r>
                <a:rPr lang="zh-CN" altLang="en-US" sz="1400" dirty="0">
                  <a:latin typeface="+mn-ea"/>
                </a:rPr>
                <a:t>识别模块、“待办任务”模块的</a:t>
              </a:r>
              <a:r>
                <a:rPr lang="zh-CN" altLang="en-US" sz="1400" dirty="0">
                  <a:effectLst/>
                  <a:latin typeface="+mn-ea"/>
                </a:rPr>
                <a:t>开发；</a:t>
              </a:r>
              <a:endParaRPr lang="zh-CN" altLang="zh-CN" sz="1400" dirty="0">
                <a:effectLst/>
                <a:latin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501634" y="2805315"/>
            <a:ext cx="2554649" cy="1710810"/>
            <a:chOff x="3624436" y="2073973"/>
            <a:chExt cx="1791127" cy="68851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16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刘子菡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24436" y="2291803"/>
              <a:ext cx="1791127" cy="47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架构搭建员，负责系统架构设计</a:t>
              </a:r>
              <a:endParaRPr lang="en-US" altLang="zh-CN" sz="1400" dirty="0">
                <a:effectLst/>
                <a:latin typeface="+mn-ea"/>
              </a:endParaRPr>
            </a:p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开发员，负责网络传输安全模块、项目员工分配功能的开发</a:t>
              </a:r>
              <a:endParaRPr lang="zh-CN" altLang="zh-CN" sz="1400" dirty="0">
                <a:effectLst/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F9FCDDD-8E3F-468C-890A-E097EB2541D1}"/>
              </a:ext>
            </a:extLst>
          </p:cNvPr>
          <p:cNvSpPr txBox="1"/>
          <p:nvPr/>
        </p:nvSpPr>
        <p:spPr>
          <a:xfrm>
            <a:off x="3444535" y="5033639"/>
            <a:ext cx="751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交换进行单元测试，迭代进行集成测试和功能优化</a:t>
            </a:r>
          </a:p>
        </p:txBody>
      </p:sp>
    </p:spTree>
    <p:extLst>
      <p:ext uri="{BB962C8B-B14F-4D97-AF65-F5344CB8AC3E}">
        <p14:creationId xmlns:p14="http://schemas.microsoft.com/office/powerpoint/2010/main" val="339828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4D4975-9118-41A1-A61B-5B0CD4E16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6A81A06-087D-467E-9392-0A9AE49567CD}"/>
              </a:ext>
            </a:extLst>
          </p:cNvPr>
          <p:cNvSpPr/>
          <p:nvPr/>
        </p:nvSpPr>
        <p:spPr>
          <a:xfrm>
            <a:off x="1384009" y="1725522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47CCA5-FE70-4EF4-BB8B-130BA70A4C0A}"/>
              </a:ext>
            </a:extLst>
          </p:cNvPr>
          <p:cNvSpPr/>
          <p:nvPr/>
        </p:nvSpPr>
        <p:spPr>
          <a:xfrm>
            <a:off x="1298239" y="1640976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6349E2-1672-48DF-9E7E-08021516503B}"/>
              </a:ext>
            </a:extLst>
          </p:cNvPr>
          <p:cNvSpPr/>
          <p:nvPr/>
        </p:nvSpPr>
        <p:spPr>
          <a:xfrm>
            <a:off x="1212470" y="1556429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898B7F-1DE7-431C-9E41-030796F01280}"/>
              </a:ext>
            </a:extLst>
          </p:cNvPr>
          <p:cNvSpPr txBox="1"/>
          <p:nvPr/>
        </p:nvSpPr>
        <p:spPr>
          <a:xfrm>
            <a:off x="1578435" y="1865056"/>
            <a:ext cx="8772434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周祖君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融资租赁管理系统的设计与实现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[D].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华中科技大学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李寅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基于征信系统应用的融资租赁风险管理研究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中国商论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,2017(11):158-160.DOI:10.19699/j.cnki.issn2096-0298.2017.11.080.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[3]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宋兴云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付国宝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汽车融资租赁业务系统的设计与实现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上海船舶运输科学研究所学报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,2018,41(03):67-71+79.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[4]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马婷婷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李文俊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宋兴云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融资租赁业务管理系统的设计与实现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上海船舶运输科学研究所学报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,2016,39(03):67-71+96.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[5]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徐来辉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融资租赁企业风险预警与控制机制研究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商业会计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,2016(12):9-12.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74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谢谢聆听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DBB827E-027D-42B9-8005-9B67175C3CED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刘红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F679D82-0A95-4F9A-A286-70D1E3A0C989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团队：第六组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1C4889-7F79-42CF-AD73-E51BD0EAF5E8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2022.03.30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667660" y="3932052"/>
            <a:ext cx="6358120" cy="1381466"/>
            <a:chOff x="4943475" y="3994229"/>
            <a:chExt cx="6358120" cy="138146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kern="0" dirty="0">
                    <a:latin typeface="+mj-ea"/>
                    <a:ea typeface="+mj-ea"/>
                  </a:rPr>
                  <a:t>项目简介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28CA3B-B742-4FF7-829C-54A7C274C34B}"/>
                </a:ext>
              </a:extLst>
            </p:cNvPr>
            <p:cNvGrpSpPr/>
            <p:nvPr/>
          </p:nvGrpSpPr>
          <p:grpSpPr>
            <a:xfrm>
              <a:off x="7975390" y="3994229"/>
              <a:ext cx="3204284" cy="625850"/>
              <a:chOff x="7603915" y="3889043"/>
              <a:chExt cx="3204284" cy="62585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340852F-8561-4C31-9FAB-B439AB825D56}"/>
                  </a:ext>
                </a:extLst>
              </p:cNvPr>
              <p:cNvSpPr/>
              <p:nvPr/>
            </p:nvSpPr>
            <p:spPr>
              <a:xfrm>
                <a:off x="7603915" y="3905293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CC6AE7E-0078-417E-A211-5E194A893580}"/>
                  </a:ext>
                </a:extLst>
              </p:cNvPr>
              <p:cNvSpPr/>
              <p:nvPr/>
            </p:nvSpPr>
            <p:spPr>
              <a:xfrm>
                <a:off x="8220719" y="3889043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非功能需求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功能需求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ECEE60-8D9C-4AFF-B8FA-42EDCDD7ABFB}"/>
                </a:ext>
              </a:extLst>
            </p:cNvPr>
            <p:cNvGrpSpPr/>
            <p:nvPr/>
          </p:nvGrpSpPr>
          <p:grpSpPr>
            <a:xfrm>
              <a:off x="7988730" y="4740710"/>
              <a:ext cx="3312865" cy="634985"/>
              <a:chOff x="6743126" y="4821317"/>
              <a:chExt cx="3312865" cy="634985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A25D004-0BF7-4188-BD22-BCDC284E7E67}"/>
                  </a:ext>
                </a:extLst>
              </p:cNvPr>
              <p:cNvSpPr/>
              <p:nvPr/>
            </p:nvSpPr>
            <p:spPr>
              <a:xfrm>
                <a:off x="6743126" y="4821317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799016C-EAE8-40A1-95E4-EB9B5836A059}"/>
                  </a:ext>
                </a:extLst>
              </p:cNvPr>
              <p:cNvSpPr/>
              <p:nvPr/>
            </p:nvSpPr>
            <p:spPr>
              <a:xfrm>
                <a:off x="7346590" y="4846702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进度与分工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2"/>
    </mc:Choice>
    <mc:Fallback xmlns="">
      <p:transition spd="slow" advTm="59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5136134" y="3921756"/>
            <a:ext cx="182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项目简介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DC3BF3-A003-4AC2-878F-553C569AA2D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6"/>
            <a:ext cx="4521094" cy="92333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2869166" cy="923330"/>
            <a:chOff x="1343511" y="1779591"/>
            <a:chExt cx="2869166" cy="923330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791997" y="2010423"/>
              <a:ext cx="142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融资租赁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299077" y="2987970"/>
            <a:ext cx="4521094" cy="257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租赁公司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依据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承租人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供应商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和租赁物的选择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供应商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购买租赁物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出租给承租人使用，承租人支付租金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租赁期间，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与租赁物所有权有关的全部风险和报酬转移给承租人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租赁期结束后，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出租人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以折旧价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卖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给承租人，也可能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拍卖或暂存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600" spc="13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A6614C-E59D-46A2-B580-1167A6C0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5648" r="5052" b="6082"/>
          <a:stretch/>
        </p:blipFill>
        <p:spPr>
          <a:xfrm>
            <a:off x="5914197" y="1712984"/>
            <a:ext cx="6190301" cy="42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4"/>
    </mc:Choice>
    <mc:Fallback xmlns="">
      <p:transition spd="slow" advTm="3718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CB1FF4-0E6B-4CB9-A3B8-4B207BD8D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F78E542-F26C-420C-B1BD-16FEE07EEDD7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70000"/>
                  </a:schemeClr>
                </a:gs>
                <a:gs pos="93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1CF9F2A-BED1-4712-8451-CD958E46752A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50000"/>
                  </a:schemeClr>
                </a:gs>
                <a:gs pos="93000">
                  <a:schemeClr val="accent3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153A7F-BCBD-4908-81D8-63B6AD0377D2}"/>
              </a:ext>
            </a:extLst>
          </p:cNvPr>
          <p:cNvGrpSpPr/>
          <p:nvPr/>
        </p:nvGrpSpPr>
        <p:grpSpPr>
          <a:xfrm>
            <a:off x="4370962" y="2272458"/>
            <a:ext cx="3450076" cy="3269726"/>
            <a:chOff x="4132403" y="1293891"/>
            <a:chExt cx="3927194" cy="372190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B179150-C2B0-4B7F-884D-5DFB0BCD4C5A}"/>
                </a:ext>
              </a:extLst>
            </p:cNvPr>
            <p:cNvSpPr/>
            <p:nvPr/>
          </p:nvSpPr>
          <p:spPr>
            <a:xfrm>
              <a:off x="4132403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8C6C59-7AEC-4FCC-BC93-5C2A30B095CD}"/>
                </a:ext>
              </a:extLst>
            </p:cNvPr>
            <p:cNvSpPr/>
            <p:nvPr/>
          </p:nvSpPr>
          <p:spPr>
            <a:xfrm>
              <a:off x="5943359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069D09-D371-456B-ACE0-E0B084982826}"/>
                </a:ext>
              </a:extLst>
            </p:cNvPr>
            <p:cNvSpPr/>
            <p:nvPr/>
          </p:nvSpPr>
          <p:spPr>
            <a:xfrm>
              <a:off x="5037881" y="2899556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16AD3D-37AD-404F-9260-3F9815759A5B}"/>
              </a:ext>
            </a:extLst>
          </p:cNvPr>
          <p:cNvGrpSpPr/>
          <p:nvPr/>
        </p:nvGrpSpPr>
        <p:grpSpPr>
          <a:xfrm>
            <a:off x="5042015" y="2763348"/>
            <a:ext cx="519298" cy="519298"/>
            <a:chOff x="4903445" y="1923743"/>
            <a:chExt cx="519298" cy="5192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999E152-FDA1-409C-8C3E-F800F18C9217}"/>
                </a:ext>
              </a:extLst>
            </p:cNvPr>
            <p:cNvSpPr/>
            <p:nvPr/>
          </p:nvSpPr>
          <p:spPr>
            <a:xfrm>
              <a:off x="4903445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6BAB6E0-F7EE-4243-B29E-2391192E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563" y="2000861"/>
              <a:ext cx="365062" cy="36506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83F2B18-A751-4D0E-BFB9-5B195E40BD91}"/>
              </a:ext>
            </a:extLst>
          </p:cNvPr>
          <p:cNvSpPr txBox="1"/>
          <p:nvPr/>
        </p:nvSpPr>
        <p:spPr>
          <a:xfrm>
            <a:off x="4614405" y="3263385"/>
            <a:ext cx="155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添加新功能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D758A7-C5D0-446F-A46B-7C3F30D879E9}"/>
              </a:ext>
            </a:extLst>
          </p:cNvPr>
          <p:cNvGrpSpPr/>
          <p:nvPr/>
        </p:nvGrpSpPr>
        <p:grpSpPr>
          <a:xfrm>
            <a:off x="6632451" y="2763348"/>
            <a:ext cx="519298" cy="519298"/>
            <a:chOff x="6769161" y="1923743"/>
            <a:chExt cx="519298" cy="51929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24DDF8-6841-47D2-A253-645940F57FDD}"/>
                </a:ext>
              </a:extLst>
            </p:cNvPr>
            <p:cNvSpPr/>
            <p:nvPr/>
          </p:nvSpPr>
          <p:spPr>
            <a:xfrm>
              <a:off x="6769161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126E6F72-AFD0-418B-81AC-49A904B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174" y="2016743"/>
              <a:ext cx="334786" cy="33478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FF0AB68-8BAC-447A-B283-07F7347A0254}"/>
              </a:ext>
            </a:extLst>
          </p:cNvPr>
          <p:cNvSpPr txBox="1"/>
          <p:nvPr/>
        </p:nvSpPr>
        <p:spPr>
          <a:xfrm>
            <a:off x="6305667" y="3255030"/>
            <a:ext cx="129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系统优化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983552-1DFA-44F1-A170-1DB3D7FE171A}"/>
              </a:ext>
            </a:extLst>
          </p:cNvPr>
          <p:cNvGrpSpPr/>
          <p:nvPr/>
        </p:nvGrpSpPr>
        <p:grpSpPr>
          <a:xfrm>
            <a:off x="5836351" y="4145186"/>
            <a:ext cx="519298" cy="519298"/>
            <a:chOff x="5846783" y="3530876"/>
            <a:chExt cx="519298" cy="5192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8D654B9-B914-4E76-A0C9-3802BEFFF777}"/>
                </a:ext>
              </a:extLst>
            </p:cNvPr>
            <p:cNvSpPr/>
            <p:nvPr/>
          </p:nvSpPr>
          <p:spPr>
            <a:xfrm>
              <a:off x="5846783" y="3530876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2C5915D-5100-4455-A5D1-9F928DEC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5394" y="3588733"/>
              <a:ext cx="402076" cy="396136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901C3-1DB7-48E5-80CE-C535FE87D797}"/>
              </a:ext>
            </a:extLst>
          </p:cNvPr>
          <p:cNvSpPr txBox="1"/>
          <p:nvPr/>
        </p:nvSpPr>
        <p:spPr>
          <a:xfrm>
            <a:off x="5212415" y="4687854"/>
            <a:ext cx="175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部署环境迁移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7DA9DBF-815C-4905-AC20-DC1D2E3EB2C9}"/>
              </a:ext>
            </a:extLst>
          </p:cNvPr>
          <p:cNvCxnSpPr>
            <a:cxnSpLocks/>
          </p:cNvCxnSpPr>
          <p:nvPr/>
        </p:nvCxnSpPr>
        <p:spPr>
          <a:xfrm>
            <a:off x="3889094" y="3207474"/>
            <a:ext cx="752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F4CA1A-EE4C-4989-B8B4-CE92A2960C97}"/>
              </a:ext>
            </a:extLst>
          </p:cNvPr>
          <p:cNvCxnSpPr>
            <a:cxnSpLocks/>
          </p:cNvCxnSpPr>
          <p:nvPr/>
        </p:nvCxnSpPr>
        <p:spPr>
          <a:xfrm flipH="1">
            <a:off x="7611400" y="3207474"/>
            <a:ext cx="722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E41ED55-83F2-4929-9661-FD32398CE5F8}"/>
              </a:ext>
            </a:extLst>
          </p:cNvPr>
          <p:cNvCxnSpPr>
            <a:cxnSpLocks/>
          </p:cNvCxnSpPr>
          <p:nvPr/>
        </p:nvCxnSpPr>
        <p:spPr>
          <a:xfrm flipV="1">
            <a:off x="6091488" y="5168835"/>
            <a:ext cx="0" cy="61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6AD9CE-B6A0-4208-999A-B20C7C2C5E41}"/>
              </a:ext>
            </a:extLst>
          </p:cNvPr>
          <p:cNvSpPr txBox="1"/>
          <p:nvPr/>
        </p:nvSpPr>
        <p:spPr>
          <a:xfrm>
            <a:off x="1035661" y="2538763"/>
            <a:ext cx="294287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待办任务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项目的负责员工的分配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人脸核验与识别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7EFAAC6-0F5C-4092-AD3A-889538E57F87}"/>
              </a:ext>
            </a:extLst>
          </p:cNvPr>
          <p:cNvSpPr txBox="1"/>
          <p:nvPr/>
        </p:nvSpPr>
        <p:spPr>
          <a:xfrm>
            <a:off x="8409343" y="2538763"/>
            <a:ext cx="2942870" cy="19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提升系统性能，达到响应速度目标，添加并发管理和系统负载设计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增加数据加密、权限管理模块，提高网络传输安全和数据存储安全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566A7E-20A6-47F0-B131-9A69664B0DEB}"/>
              </a:ext>
            </a:extLst>
          </p:cNvPr>
          <p:cNvSpPr txBox="1"/>
          <p:nvPr/>
        </p:nvSpPr>
        <p:spPr>
          <a:xfrm>
            <a:off x="4706800" y="5783964"/>
            <a:ext cx="2942870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由本地迁移到服务器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BD9D8-8FBA-433E-90AB-0AA79D23385C}"/>
              </a:ext>
            </a:extLst>
          </p:cNvPr>
          <p:cNvSpPr/>
          <p:nvPr/>
        </p:nvSpPr>
        <p:spPr>
          <a:xfrm>
            <a:off x="1587197" y="1381467"/>
            <a:ext cx="8341584" cy="748725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774C2E-C156-43C2-AA2D-6C58C635E106}"/>
              </a:ext>
            </a:extLst>
          </p:cNvPr>
          <p:cNvSpPr/>
          <p:nvPr/>
        </p:nvSpPr>
        <p:spPr>
          <a:xfrm>
            <a:off x="1587197" y="1159758"/>
            <a:ext cx="8334644" cy="21650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C3483EB-C023-4992-A8EC-3948CA4E916B}"/>
              </a:ext>
            </a:extLst>
          </p:cNvPr>
          <p:cNvCxnSpPr>
            <a:cxnSpLocks/>
          </p:cNvCxnSpPr>
          <p:nvPr/>
        </p:nvCxnSpPr>
        <p:spPr>
          <a:xfrm>
            <a:off x="1587197" y="2156622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26B1633-E077-4B35-958F-799067EE9A0D}"/>
              </a:ext>
            </a:extLst>
          </p:cNvPr>
          <p:cNvSpPr txBox="1"/>
          <p:nvPr/>
        </p:nvSpPr>
        <p:spPr>
          <a:xfrm>
            <a:off x="1587197" y="1394532"/>
            <a:ext cx="8332693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对已有的融资租赁系统进行优化，包括</a:t>
            </a: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添加新功能、系统优化、部署环境迁移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等，助力融资租赁业务电子化、规范化、高效化。</a:t>
            </a:r>
          </a:p>
        </p:txBody>
      </p:sp>
    </p:spTree>
    <p:extLst>
      <p:ext uri="{BB962C8B-B14F-4D97-AF65-F5344CB8AC3E}">
        <p14:creationId xmlns:p14="http://schemas.microsoft.com/office/powerpoint/2010/main" val="35262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7"/>
    </mc:Choice>
    <mc:Fallback xmlns="">
      <p:transition spd="slow" advTm="169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业务流程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94233" y="1393351"/>
            <a:ext cx="10060307" cy="5168783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>
            <a:cxnSpLocks/>
          </p:cNvCxnSpPr>
          <p:nvPr/>
        </p:nvCxnSpPr>
        <p:spPr>
          <a:xfrm>
            <a:off x="1315595" y="6509306"/>
            <a:ext cx="10038945" cy="84722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318771" y="1517003"/>
            <a:ext cx="10014406" cy="53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业务流程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6AC3F2-32A5-4245-9D1F-EEA78FC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18985"/>
          <a:stretch/>
        </p:blipFill>
        <p:spPr>
          <a:xfrm>
            <a:off x="1323779" y="2055350"/>
            <a:ext cx="10009397" cy="44924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D8CE5B4-968D-44CB-B987-A735C1E4A6E7}"/>
              </a:ext>
            </a:extLst>
          </p:cNvPr>
          <p:cNvSpPr/>
          <p:nvPr/>
        </p:nvSpPr>
        <p:spPr>
          <a:xfrm>
            <a:off x="1294232" y="1203601"/>
            <a:ext cx="10038945" cy="31340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0"/>
    </mc:Choice>
    <mc:Fallback xmlns="">
      <p:transition spd="slow" advTm="127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5239000" y="3921756"/>
            <a:ext cx="196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功能需求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974989-8390-41D7-9E72-1E1A9C5D66ED}"/>
              </a:ext>
            </a:extLst>
          </p:cNvPr>
          <p:cNvSpPr txBox="1"/>
          <p:nvPr/>
        </p:nvSpPr>
        <p:spPr>
          <a:xfrm>
            <a:off x="4912672" y="4506531"/>
            <a:ext cx="276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Functional Requirements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"/>
    </mc:Choice>
    <mc:Fallback xmlns="">
      <p:transition spd="slow" advTm="6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683119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972EA768-B786-4AC3-99DB-C320B90CED12}"/>
              </a:ext>
            </a:extLst>
          </p:cNvPr>
          <p:cNvSpPr/>
          <p:nvPr/>
        </p:nvSpPr>
        <p:spPr>
          <a:xfrm flipH="1">
            <a:off x="4019548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97BE1EF8-B858-4233-B1CB-209E19DB0E4E}"/>
              </a:ext>
            </a:extLst>
          </p:cNvPr>
          <p:cNvSpPr/>
          <p:nvPr/>
        </p:nvSpPr>
        <p:spPr>
          <a:xfrm flipH="1">
            <a:off x="668311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253885B0-CC2B-4BC4-88B5-AD15F84CC5B7}"/>
              </a:ext>
            </a:extLst>
          </p:cNvPr>
          <p:cNvSpPr/>
          <p:nvPr/>
        </p:nvSpPr>
        <p:spPr>
          <a:xfrm flipH="1">
            <a:off x="930134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40847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目标用户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39788" y="1590675"/>
            <a:ext cx="10512425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8912D4-AB62-49E5-8771-53162685FD78}"/>
              </a:ext>
            </a:extLst>
          </p:cNvPr>
          <p:cNvSpPr/>
          <p:nvPr/>
        </p:nvSpPr>
        <p:spPr>
          <a:xfrm>
            <a:off x="839787" y="4000500"/>
            <a:ext cx="10512426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68F4A49-9414-426C-843A-46B1AA71E41D}"/>
              </a:ext>
            </a:extLst>
          </p:cNvPr>
          <p:cNvSpPr/>
          <p:nvPr/>
        </p:nvSpPr>
        <p:spPr>
          <a:xfrm flipH="1" flipV="1">
            <a:off x="1714499" y="5972173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1095374" y="1495424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954397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8F8DC31-76E6-499B-8D27-DDE5F3617090}"/>
              </a:ext>
            </a:extLst>
          </p:cNvPr>
          <p:cNvCxnSpPr>
            <a:cxnSpLocks/>
          </p:cNvCxnSpPr>
          <p:nvPr/>
        </p:nvCxnSpPr>
        <p:spPr>
          <a:xfrm flipH="1">
            <a:off x="4104511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552816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EB89D43-FD73-4970-9464-DF39BF334183}"/>
              </a:ext>
            </a:extLst>
          </p:cNvPr>
          <p:cNvCxnSpPr>
            <a:cxnSpLocks/>
          </p:cNvCxnSpPr>
          <p:nvPr/>
        </p:nvCxnSpPr>
        <p:spPr>
          <a:xfrm flipH="1">
            <a:off x="6702930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7AE06A-FB69-4180-973C-30B3308BEC79}"/>
              </a:ext>
            </a:extLst>
          </p:cNvPr>
          <p:cNvCxnSpPr>
            <a:cxnSpLocks/>
          </p:cNvCxnSpPr>
          <p:nvPr/>
        </p:nvCxnSpPr>
        <p:spPr>
          <a:xfrm flipH="1">
            <a:off x="9301349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ACBADDA-5EA1-4A58-ADC0-0F41F46DDA0F}"/>
              </a:ext>
            </a:extLst>
          </p:cNvPr>
          <p:cNvSpPr/>
          <p:nvPr/>
        </p:nvSpPr>
        <p:spPr>
          <a:xfrm>
            <a:off x="3889245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8C4D1A2-57A1-4714-ACF5-0D4F1BE62F99}"/>
              </a:ext>
            </a:extLst>
          </p:cNvPr>
          <p:cNvCxnSpPr>
            <a:cxnSpLocks/>
          </p:cNvCxnSpPr>
          <p:nvPr/>
        </p:nvCxnSpPr>
        <p:spPr>
          <a:xfrm flipH="1">
            <a:off x="4039359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86C8D7C-6A78-4FE9-8D36-61376BCAC7F9}"/>
              </a:ext>
            </a:extLst>
          </p:cNvPr>
          <p:cNvSpPr/>
          <p:nvPr/>
        </p:nvSpPr>
        <p:spPr>
          <a:xfrm>
            <a:off x="655281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525BEF2-1380-41B5-B258-0121B4BC0292}"/>
              </a:ext>
            </a:extLst>
          </p:cNvPr>
          <p:cNvCxnSpPr>
            <a:cxnSpLocks/>
          </p:cNvCxnSpPr>
          <p:nvPr/>
        </p:nvCxnSpPr>
        <p:spPr>
          <a:xfrm flipH="1">
            <a:off x="6702930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A2D1647-3168-48C4-84A1-8B2FF0C3F269}"/>
              </a:ext>
            </a:extLst>
          </p:cNvPr>
          <p:cNvSpPr/>
          <p:nvPr/>
        </p:nvSpPr>
        <p:spPr>
          <a:xfrm>
            <a:off x="917104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AD31C48-AA08-45E6-9F5B-5DE749636E61}"/>
              </a:ext>
            </a:extLst>
          </p:cNvPr>
          <p:cNvCxnSpPr>
            <a:cxnSpLocks/>
          </p:cNvCxnSpPr>
          <p:nvPr/>
        </p:nvCxnSpPr>
        <p:spPr>
          <a:xfrm flipH="1">
            <a:off x="9366501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形 41">
            <a:extLst>
              <a:ext uri="{FF2B5EF4-FFF2-40B4-BE49-F238E27FC236}">
                <a16:creationId xmlns:a16="http://schemas.microsoft.com/office/drawing/2014/main" id="{F8A81C29-53AB-4A28-A247-965147CF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712" y="3951160"/>
            <a:ext cx="456820" cy="45682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7485" y="1585097"/>
            <a:ext cx="386333" cy="38633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750630C6-B58C-4F75-B58F-F8422CB09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7059" y="4015737"/>
            <a:ext cx="327666" cy="327666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1E2B5787-EE4B-4818-889F-FD5872A72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2497" y="3936074"/>
            <a:ext cx="449647" cy="44300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027" y="1575573"/>
            <a:ext cx="364420" cy="36442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82715" y="1559357"/>
            <a:ext cx="389960" cy="38996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3665893" y="2114613"/>
            <a:ext cx="1881111" cy="1458745"/>
            <a:chOff x="3665893" y="2073973"/>
            <a:chExt cx="1881111" cy="145874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业务员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65893" y="2363744"/>
              <a:ext cx="1881111" cy="116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业务部职员，融资租赁项目的全程跟进者，需要通过本系统进行立项申请、资产检查、催缴、项目变更申请、资产处置、资料归档等。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256467" y="2238672"/>
            <a:ext cx="153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用户简介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6145113" y="2114613"/>
            <a:ext cx="2120937" cy="1397767"/>
            <a:chOff x="3691113" y="2073973"/>
            <a:chExt cx="1981063" cy="1397767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风险评估员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91113" y="2363744"/>
              <a:ext cx="19810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风</a:t>
              </a: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控部职员，对承租人提交的个人资料进行审核，依据承租人个人信息和历史表现进行客户授信；对业务员提交的立项申请、项目变更申请进行审核，给出风险评估意见。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889185" y="2114613"/>
            <a:ext cx="1791127" cy="1304143"/>
            <a:chOff x="3688701" y="2073973"/>
            <a:chExt cx="1791127" cy="1304143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财务部职员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88701" y="2439397"/>
              <a:ext cx="179112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对业务员提交的立项申请、项目变更申请、资产处置申请进行审核，给出财务审核意见；对启动中项目进行放款审批。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C48A6D-96E4-4C06-BDA8-063FA0B49D8E}"/>
              </a:ext>
            </a:extLst>
          </p:cNvPr>
          <p:cNvGrpSpPr/>
          <p:nvPr/>
        </p:nvGrpSpPr>
        <p:grpSpPr>
          <a:xfrm>
            <a:off x="3638180" y="4531220"/>
            <a:ext cx="1743897" cy="1462574"/>
            <a:chOff x="3685412" y="2073973"/>
            <a:chExt cx="1743897" cy="1462574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9475E1A-36D1-4165-9A7B-A3651E3EB8D2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业务经理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74B16AE-A2CA-4C73-8C3D-FD4135B1BAE6}"/>
                </a:ext>
              </a:extLst>
            </p:cNvPr>
            <p:cNvSpPr txBox="1"/>
            <p:nvPr/>
          </p:nvSpPr>
          <p:spPr>
            <a:xfrm>
              <a:off x="3685412" y="2417202"/>
              <a:ext cx="1743897" cy="111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05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业务部经理，结合财务部和风控部职员的审核意见，对业务员提交的立项申请、项目变更申请、资产处置申请等进行终审。</a:t>
              </a:r>
              <a:endParaRPr lang="zh-CN" altLang="en-US" sz="700" spc="130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FCD55DA-D50D-4FA0-8E7D-7F804E5DA162}"/>
              </a:ext>
            </a:extLst>
          </p:cNvPr>
          <p:cNvGrpSpPr/>
          <p:nvPr/>
        </p:nvGrpSpPr>
        <p:grpSpPr>
          <a:xfrm>
            <a:off x="6288942" y="4531220"/>
            <a:ext cx="1743897" cy="901027"/>
            <a:chOff x="3688701" y="2073973"/>
            <a:chExt cx="1743897" cy="901027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FD74737-CF76-4578-B86F-0EB7689CAD63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法务部职员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D87F507-A57F-4C15-8246-7165C2245973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508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负责项目合同的制定、修订和签约。</a:t>
              </a:r>
              <a:endParaRPr lang="zh-CN" altLang="en-US" sz="800" spc="130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0B9812E-50B4-4A16-AD87-8D77F6E6BD91}"/>
              </a:ext>
            </a:extLst>
          </p:cNvPr>
          <p:cNvGrpSpPr/>
          <p:nvPr/>
        </p:nvGrpSpPr>
        <p:grpSpPr>
          <a:xfrm>
            <a:off x="8936415" y="4531220"/>
            <a:ext cx="1743897" cy="1562747"/>
            <a:chOff x="3688701" y="2073973"/>
            <a:chExt cx="1743897" cy="1562747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D67F789-C9C0-432C-9641-9E0C18B1584D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承租人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18AB90D-E5C6-444F-9B34-82304AE37CB9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16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有融资租赁需求的自然人或企业、团体等，需要通过本系统提交项目需求、查看项目文档、缴租等。</a:t>
              </a:r>
              <a:endParaRPr lang="zh-CN" altLang="en-US" sz="800" spc="130" dirty="0"/>
            </a:p>
            <a:p>
              <a:pPr algn="ctr">
                <a:lnSpc>
                  <a:spcPct val="130000"/>
                </a:lnSpc>
              </a:pPr>
              <a:endParaRPr lang="zh-CN" altLang="en-US" sz="1100" spc="130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2996709-A062-4DC2-A5E6-E12771FF3FCF}"/>
              </a:ext>
            </a:extLst>
          </p:cNvPr>
          <p:cNvSpPr txBox="1"/>
          <p:nvPr/>
        </p:nvSpPr>
        <p:spPr>
          <a:xfrm>
            <a:off x="1275220" y="4869774"/>
            <a:ext cx="134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分为职员和承租人两类</a:t>
            </a:r>
          </a:p>
        </p:txBody>
      </p:sp>
    </p:spTree>
    <p:extLst>
      <p:ext uri="{BB962C8B-B14F-4D97-AF65-F5344CB8AC3E}">
        <p14:creationId xmlns:p14="http://schemas.microsoft.com/office/powerpoint/2010/main" val="416052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5"/>
    </mc:Choice>
    <mc:Fallback xmlns="">
      <p:transition spd="slow" advTm="331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项目状态转换流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996709-A062-4DC2-A5E6-E12771FF3FCF}"/>
              </a:ext>
            </a:extLst>
          </p:cNvPr>
          <p:cNvSpPr txBox="1"/>
          <p:nvPr/>
        </p:nvSpPr>
        <p:spPr>
          <a:xfrm>
            <a:off x="965761" y="2121186"/>
            <a:ext cx="2407754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一个融资租赁项目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从立项到终止会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在各部门之间流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由不同的职员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处理，项目状态也随之变化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项目共有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个状态，分为四个阶段。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AD0919-C667-47EF-876C-6ACB33F97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" r="717" b="3695"/>
          <a:stretch/>
        </p:blipFill>
        <p:spPr>
          <a:xfrm>
            <a:off x="3677682" y="1647889"/>
            <a:ext cx="7901759" cy="46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15"/>
    </mc:Choice>
    <mc:Fallback xmlns="">
      <p:transition spd="slow" advTm="1167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6203</TotalTime>
  <Words>1039</Words>
  <Application>Microsoft Office PowerPoint</Application>
  <PresentationFormat>宽屏</PresentationFormat>
  <Paragraphs>158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</vt:lpstr>
      <vt:lpstr>宋体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刘 红</cp:lastModifiedBy>
  <cp:revision>476</cp:revision>
  <dcterms:created xsi:type="dcterms:W3CDTF">2018-12-30T12:34:33Z</dcterms:created>
  <dcterms:modified xsi:type="dcterms:W3CDTF">2022-04-02T06:40:31Z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